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300" r:id="rId3"/>
    <p:sldId id="301" r:id="rId4"/>
    <p:sldId id="259" r:id="rId5"/>
    <p:sldId id="269" r:id="rId6"/>
    <p:sldId id="284" r:id="rId7"/>
    <p:sldId id="285" r:id="rId8"/>
    <p:sldId id="286" r:id="rId9"/>
    <p:sldId id="287" r:id="rId10"/>
    <p:sldId id="288" r:id="rId11"/>
    <p:sldId id="260" r:id="rId12"/>
    <p:sldId id="266" r:id="rId13"/>
    <p:sldId id="290" r:id="rId14"/>
    <p:sldId id="263" r:id="rId15"/>
    <p:sldId id="267" r:id="rId16"/>
    <p:sldId id="292" r:id="rId17"/>
    <p:sldId id="264" r:id="rId18"/>
    <p:sldId id="302" r:id="rId19"/>
    <p:sldId id="304" r:id="rId20"/>
    <p:sldId id="295" r:id="rId21"/>
    <p:sldId id="296" r:id="rId22"/>
    <p:sldId id="297" r:id="rId23"/>
    <p:sldId id="303" r:id="rId24"/>
    <p:sldId id="298" r:id="rId25"/>
    <p:sldId id="29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1F423C0B-24CF-4C3C-8A59-7768EA0501B5}" styleName="Normal Style 1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0" y="144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2021-10-31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6.png"  /><Relationship Id="rId5" Type="http://schemas.openxmlformats.org/officeDocument/2006/relationships/image" Target="../media/image3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1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0.png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51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7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3c1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89985" y="4579030"/>
            <a:ext cx="5316855" cy="10965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600">
                <a:latin typeface="+mj-lt"/>
              </a:rPr>
              <a:t>교통사고 예측</a:t>
            </a:r>
            <a:endParaRPr lang="ko-KR" altLang="en-US" sz="660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8700">
                <a:latin typeface="+mn-ea"/>
              </a:rPr>
              <a:t>[         ]</a:t>
            </a:r>
            <a:endParaRPr lang="ko-KR" altLang="en-US" sz="28700">
              <a:latin typeface="+mn-ea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9292325" y="5279504"/>
            <a:ext cx="2511566" cy="1161007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/>
              <a:t>2018204043</a:t>
            </a:r>
            <a:r>
              <a:rPr lang="ko-KR" altLang="en-US"/>
              <a:t> 정호빈</a:t>
            </a:r>
            <a:endParaRPr lang="ko-KR" altLang="en-US"/>
          </a:p>
          <a:p>
            <a:pPr>
              <a:defRPr/>
            </a:pPr>
            <a:r>
              <a:rPr lang="en-US" altLang="ko-KR"/>
              <a:t>2017116001</a:t>
            </a:r>
            <a:r>
              <a:rPr lang="ko-KR" altLang="en-US"/>
              <a:t> 강희성</a:t>
            </a:r>
            <a:endParaRPr lang="ko-KR" altLang="en-US"/>
          </a:p>
          <a:p>
            <a:pPr>
              <a:defRPr/>
            </a:pPr>
            <a:r>
              <a:rPr lang="en-US" altLang="ko-KR"/>
              <a:t>2018204002</a:t>
            </a:r>
            <a:r>
              <a:rPr lang="ko-KR" altLang="en-US"/>
              <a:t> 박정재</a:t>
            </a:r>
            <a:endParaRPr lang="ko-KR" altLang="en-US"/>
          </a:p>
          <a:p>
            <a:pPr>
              <a:defRPr/>
            </a:pPr>
            <a:r>
              <a:rPr lang="en-US" altLang="ko-KR"/>
              <a:t>2019204060</a:t>
            </a:r>
            <a:r>
              <a:rPr lang="ko-KR" altLang="en-US"/>
              <a:t> 서지민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45396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선형회귀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1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4907" y="1666721"/>
            <a:ext cx="4568789" cy="3818361"/>
          </a:xfrm>
          <a:prstGeom prst="rect">
            <a:avLst/>
          </a:prstGeom>
        </p:spPr>
      </p:pic>
      <p:pic>
        <p:nvPicPr>
          <p:cNvPr id="6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9056" y="1759445"/>
            <a:ext cx="3883218" cy="1168735"/>
          </a:xfrm>
          <a:prstGeom prst="rect">
            <a:avLst/>
          </a:prstGeom>
        </p:spPr>
      </p:pic>
      <p:sp>
        <p:nvSpPr>
          <p:cNvPr id="66" name=""/>
          <p:cNvSpPr/>
          <p:nvPr/>
        </p:nvSpPr>
        <p:spPr>
          <a:xfrm rot="5464070">
            <a:off x="7851727" y="3061742"/>
            <a:ext cx="824552" cy="58761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7" name=""/>
          <p:cNvSpPr txBox="1"/>
          <p:nvPr/>
        </p:nvSpPr>
        <p:spPr>
          <a:xfrm>
            <a:off x="6700198" y="3985810"/>
            <a:ext cx="3577798" cy="1108880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변수 선택법을 다양하게 하여</a:t>
            </a:r>
            <a:endParaRPr lang="ko-KR" altLang="en-US"/>
          </a:p>
          <a:p>
            <a:pPr>
              <a:defRPr/>
            </a:pPr>
            <a:r>
              <a:rPr lang="ko-KR" altLang="en-US"/>
              <a:t>구축한 모델의 비교했을때</a:t>
            </a:r>
            <a:endParaRPr lang="ko-KR" altLang="en-US"/>
          </a:p>
          <a:p>
            <a:pPr>
              <a:defRPr/>
            </a:pPr>
            <a:r>
              <a:rPr lang="en-US" altLang="ko-KR"/>
              <a:t>MSE</a:t>
            </a:r>
            <a:r>
              <a:rPr lang="ko-KR" altLang="en-US"/>
              <a:t>가 가장 작은 것을 선택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e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0">
            <a:off x="901699" y="2721114"/>
            <a:ext cx="4495166" cy="1415772"/>
            <a:chOff x="901699" y="2721114"/>
            <a:chExt cx="4495166" cy="1415772"/>
          </a:xfrm>
        </p:grpSpPr>
        <p:sp>
          <p:nvSpPr>
            <p:cNvPr id="8" name="TextBox 7"/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>
                  <a:latin typeface="+mj-lt"/>
                </a:rPr>
                <a:t>Part 2</a:t>
              </a:r>
              <a:endParaRPr lang="ko-KR" altLang="en-US" sz="4400"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699" y="3490555"/>
              <a:ext cx="449516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모델설명</a:t>
              </a:r>
              <a:r>
                <a:rPr lang="en-US" altLang="ko-KR" sz="3600" spc="-300"/>
                <a:t>(</a:t>
              </a:r>
              <a:r>
                <a:rPr lang="ko-KR" altLang="en-US" sz="3600" spc="-300"/>
                <a:t>의사결정나무</a:t>
              </a:r>
              <a:r>
                <a:rPr lang="en-US" altLang="ko-KR" sz="3600" spc="-300"/>
                <a:t>)</a:t>
              </a:r>
              <a:endParaRPr lang="en-US" altLang="ko-KR" sz="3600" spc="-3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199"/>
            <a:ext cx="5663565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 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의사결정나무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3175" y="1681310"/>
            <a:ext cx="3724979" cy="2163774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5476" y="4017399"/>
            <a:ext cx="3760038" cy="165701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45791" y="2652668"/>
            <a:ext cx="4505681" cy="195165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76473" y="5732602"/>
            <a:ext cx="3783828" cy="188466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5079526" y="3492974"/>
            <a:ext cx="440709" cy="57813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8" name=""/>
          <p:cNvSpPr txBox="1"/>
          <p:nvPr/>
        </p:nvSpPr>
        <p:spPr>
          <a:xfrm>
            <a:off x="6096000" y="4924093"/>
            <a:ext cx="3570690" cy="947761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새로운 데이터를 추가하면 좋을것 같아 발생년도</a:t>
            </a:r>
            <a:r>
              <a:rPr lang="en-US" altLang="ko-KR"/>
              <a:t>,</a:t>
            </a:r>
            <a:r>
              <a:rPr lang="ko-KR" altLang="en-US"/>
              <a:t> 시군구의</a:t>
            </a:r>
            <a:endParaRPr lang="ko-KR" altLang="en-US"/>
          </a:p>
          <a:p>
            <a:pPr>
              <a:defRPr/>
            </a:pPr>
            <a:r>
              <a:rPr lang="ko-KR" altLang="en-US"/>
              <a:t>평균값을 기존 데이터에 추가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199"/>
            <a:ext cx="5663565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 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의사결정나무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2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9371" y="1516946"/>
            <a:ext cx="3580808" cy="1089814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18459" y="2773762"/>
            <a:ext cx="3573514" cy="1143099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6899228" y="1663794"/>
            <a:ext cx="3156046" cy="587611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/>
              <a:t>train, test</a:t>
            </a:r>
            <a:r>
              <a:rPr lang="ko-KR" altLang="en-US"/>
              <a:t>데이터를 </a:t>
            </a:r>
            <a:r>
              <a:rPr lang="en-US" altLang="ko-KR"/>
              <a:t>7:3</a:t>
            </a:r>
            <a:r>
              <a:rPr lang="ko-KR" altLang="en-US"/>
              <a:t>으로 나누고 최대깊이가 </a:t>
            </a:r>
            <a:r>
              <a:rPr lang="en-US" altLang="ko-KR"/>
              <a:t>5</a:t>
            </a:r>
            <a:r>
              <a:rPr lang="ko-KR" altLang="en-US"/>
              <a:t>인</a:t>
            </a:r>
            <a:endParaRPr lang="ko-KR" altLang="en-US"/>
          </a:p>
          <a:p>
            <a:pPr>
              <a:defRPr/>
            </a:pPr>
            <a:r>
              <a:rPr lang="ko-KR" altLang="en-US"/>
              <a:t>의사결정나무 구축</a:t>
            </a: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6899225" y="3030182"/>
            <a:ext cx="2952276" cy="824552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의사결정나무의 성능 확인</a:t>
            </a:r>
            <a:endParaRPr lang="ko-KR" altLang="en-US"/>
          </a:p>
        </p:txBody>
      </p:sp>
      <p:sp>
        <p:nvSpPr>
          <p:cNvPr id="38" name=""/>
          <p:cNvSpPr txBox="1"/>
          <p:nvPr/>
        </p:nvSpPr>
        <p:spPr>
          <a:xfrm>
            <a:off x="6875533" y="4767713"/>
            <a:ext cx="3350336" cy="625522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최적의 가지수를 구하고 시각화 </a:t>
            </a:r>
            <a:endParaRPr lang="ko-KR" altLang="en-US"/>
          </a:p>
          <a:p>
            <a:pPr>
              <a:defRPr/>
            </a:pPr>
            <a:r>
              <a:rPr lang="ko-KR" altLang="en-US"/>
              <a:t>하였을때 가지수가 </a:t>
            </a:r>
            <a:r>
              <a:rPr lang="en-US" altLang="ko-KR"/>
              <a:t>7</a:t>
            </a:r>
            <a:r>
              <a:rPr lang="ko-KR" altLang="en-US"/>
              <a:t>개 일때</a:t>
            </a:r>
            <a:endParaRPr lang="ko-KR" altLang="en-US"/>
          </a:p>
          <a:p>
            <a:pPr>
              <a:defRPr/>
            </a:pPr>
            <a:r>
              <a:rPr lang="ko-KR" altLang="en-US"/>
              <a:t>성능이 가장 좋음</a:t>
            </a:r>
            <a:endParaRPr lang="ko-KR" altLang="en-US"/>
          </a:p>
        </p:txBody>
      </p:sp>
      <p:sp>
        <p:nvSpPr>
          <p:cNvPr id="39" name=""/>
          <p:cNvSpPr/>
          <p:nvPr/>
        </p:nvSpPr>
        <p:spPr>
          <a:xfrm>
            <a:off x="6283184" y="1805958"/>
            <a:ext cx="393320" cy="4312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0" name=""/>
          <p:cNvSpPr/>
          <p:nvPr/>
        </p:nvSpPr>
        <p:spPr>
          <a:xfrm>
            <a:off x="6279202" y="2997769"/>
            <a:ext cx="393320" cy="4312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1" name=""/>
          <p:cNvSpPr/>
          <p:nvPr/>
        </p:nvSpPr>
        <p:spPr>
          <a:xfrm>
            <a:off x="6288679" y="4967501"/>
            <a:ext cx="393320" cy="4312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94874" y="4110278"/>
            <a:ext cx="3615941" cy="252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4e3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 rot="0">
            <a:off x="901700" y="2721114"/>
            <a:ext cx="3371215" cy="1415772"/>
            <a:chOff x="901700" y="2721114"/>
            <a:chExt cx="3371215" cy="1415772"/>
          </a:xfrm>
        </p:grpSpPr>
        <p:sp>
          <p:nvSpPr>
            <p:cNvPr id="7" name="TextBox 6"/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>
                  <a:latin typeface="+mj-lt"/>
                </a:rPr>
                <a:t>Part 3</a:t>
              </a:r>
              <a:endParaRPr lang="ko-KR" altLang="en-US" sz="4400"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1700" y="3490555"/>
              <a:ext cx="33712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모델 설명</a:t>
              </a:r>
              <a:r>
                <a:rPr lang="en-US" altLang="ko-KR" sz="3600" spc="-300"/>
                <a:t>(</a:t>
              </a:r>
              <a:r>
                <a:rPr lang="ko-KR" altLang="en-US" sz="3600" spc="-300"/>
                <a:t>앙상블</a:t>
              </a:r>
              <a:r>
                <a:rPr lang="en-US" altLang="ko-KR" sz="3600" spc="-300"/>
                <a:t>)</a:t>
              </a:r>
              <a:endParaRPr lang="en-US" altLang="ko-KR" sz="3600" spc="-3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199"/>
            <a:ext cx="4149090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 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앙상블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24199" y="1481764"/>
            <a:ext cx="3867485" cy="358171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5277" y="5225309"/>
            <a:ext cx="5122266" cy="449583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5999" y="1650164"/>
            <a:ext cx="5475445" cy="1121925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 rot="5275935">
            <a:off x="2676951" y="5639653"/>
            <a:ext cx="421753" cy="29380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18" name=""/>
          <p:cNvSpPr txBox="1"/>
          <p:nvPr/>
        </p:nvSpPr>
        <p:spPr>
          <a:xfrm>
            <a:off x="1023107" y="6085099"/>
            <a:ext cx="3966381" cy="3664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grid search</a:t>
            </a:r>
            <a:r>
              <a:rPr lang="ko-KR" altLang="en-US"/>
              <a:t>로 최적의 파라미터 찾기</a:t>
            </a:r>
            <a:endParaRPr lang="ko-KR" altLang="en-US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106761"/>
            <a:ext cx="5378683" cy="1131475"/>
          </a:xfrm>
          <a:prstGeom prst="rect">
            <a:avLst/>
          </a:prstGeom>
        </p:spPr>
      </p:pic>
      <p:sp>
        <p:nvSpPr>
          <p:cNvPr id="20" name=""/>
          <p:cNvSpPr/>
          <p:nvPr/>
        </p:nvSpPr>
        <p:spPr>
          <a:xfrm rot="5329079">
            <a:off x="8301913" y="4364914"/>
            <a:ext cx="530745" cy="44544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1" name=""/>
          <p:cNvSpPr txBox="1"/>
          <p:nvPr/>
        </p:nvSpPr>
        <p:spPr>
          <a:xfrm>
            <a:off x="7287809" y="5033086"/>
            <a:ext cx="3847912" cy="6419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이때의 오차 알아보기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400" y="330199"/>
            <a:ext cx="4149090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 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앙상블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3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647" y="2269754"/>
            <a:ext cx="4634513" cy="2147894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790317"/>
            <a:ext cx="4953429" cy="3120985"/>
          </a:xfrm>
          <a:prstGeom prst="rect">
            <a:avLst/>
          </a:prstGeom>
        </p:spPr>
      </p:pic>
      <p:sp>
        <p:nvSpPr>
          <p:cNvPr id="24" name=""/>
          <p:cNvSpPr/>
          <p:nvPr/>
        </p:nvSpPr>
        <p:spPr>
          <a:xfrm rot="5381513">
            <a:off x="5506018" y="5052041"/>
            <a:ext cx="478620" cy="48335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25" name=""/>
          <p:cNvSpPr txBox="1"/>
          <p:nvPr/>
        </p:nvSpPr>
        <p:spPr>
          <a:xfrm>
            <a:off x="4548779" y="5687041"/>
            <a:ext cx="4364441" cy="3596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변수의 중요도 시각화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4e3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901699" y="2721114"/>
            <a:ext cx="4095116" cy="1415772"/>
            <a:chOff x="901699" y="2721114"/>
            <a:chExt cx="4095116" cy="1415772"/>
          </a:xfrm>
        </p:grpSpPr>
        <p:sp>
          <p:nvSpPr>
            <p:cNvPr id="7" name="TextBox 6"/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>
                  <a:latin typeface="+mj-lt"/>
                </a:rPr>
                <a:t>Part 4</a:t>
              </a:r>
              <a:endParaRPr lang="ko-KR" altLang="en-US" sz="4400"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1699" y="3490555"/>
              <a:ext cx="409511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모델설명</a:t>
              </a:r>
              <a:r>
                <a:rPr lang="en-US" altLang="ko-KR" sz="3600" spc="-300"/>
                <a:t>(</a:t>
              </a:r>
              <a:r>
                <a:rPr lang="ko-KR" altLang="en-US" sz="3600" spc="-300"/>
                <a:t>인공신경망</a:t>
              </a:r>
              <a:r>
                <a:rPr lang="en-US" altLang="ko-KR" sz="3600" spc="-300"/>
                <a:t>)</a:t>
              </a:r>
              <a:endParaRPr lang="en-US" altLang="ko-KR" sz="3600" spc="-30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5044440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인공신경망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4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4110" y="2369510"/>
            <a:ext cx="2576743" cy="1340864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8236" y="3727544"/>
            <a:ext cx="2618655" cy="1773347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45523" y="1427886"/>
            <a:ext cx="2568765" cy="827227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1383256" y="5592264"/>
            <a:ext cx="3881083" cy="3644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활성화 함수</a:t>
            </a:r>
            <a:r>
              <a:rPr lang="en-US" altLang="ko-KR"/>
              <a:t>(relu)</a:t>
            </a:r>
            <a:r>
              <a:rPr lang="ko-KR" altLang="en-US"/>
              <a:t>사용시</a:t>
            </a:r>
            <a:endParaRPr lang="ko-KR" altLang="en-US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763903" y="1417577"/>
            <a:ext cx="2660055" cy="857324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774614" y="2383773"/>
            <a:ext cx="2645318" cy="1393361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650172" y="3794542"/>
            <a:ext cx="2772241" cy="1644994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4686470" y="5574068"/>
            <a:ext cx="3003912" cy="36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활성화 함수</a:t>
            </a:r>
            <a:r>
              <a:rPr lang="en-US" altLang="ko-KR"/>
              <a:t>(tanh)</a:t>
            </a:r>
            <a:r>
              <a:rPr lang="ko-KR" altLang="en-US"/>
              <a:t>사용시</a:t>
            </a:r>
            <a:endParaRPr lang="ko-KR" altLang="en-US"/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237484" y="1456801"/>
            <a:ext cx="2669316" cy="783614"/>
          </a:xfrm>
          <a:prstGeom prst="rect">
            <a:avLst/>
          </a:prstGeom>
        </p:spPr>
      </p:pic>
      <p:pic>
        <p:nvPicPr>
          <p:cNvPr id="3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230720" y="2335457"/>
            <a:ext cx="2690127" cy="1428873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29965" y="3798544"/>
            <a:ext cx="2817553" cy="1606620"/>
          </a:xfrm>
          <a:prstGeom prst="rect">
            <a:avLst/>
          </a:prstGeom>
        </p:spPr>
      </p:pic>
      <p:sp>
        <p:nvSpPr>
          <p:cNvPr id="33" name=""/>
          <p:cNvSpPr txBox="1"/>
          <p:nvPr/>
        </p:nvSpPr>
        <p:spPr>
          <a:xfrm>
            <a:off x="8212899" y="5589041"/>
            <a:ext cx="3003912" cy="367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활성화 함수</a:t>
            </a:r>
            <a:r>
              <a:rPr lang="en-US" altLang="ko-KR"/>
              <a:t>(elu)</a:t>
            </a:r>
            <a:r>
              <a:rPr lang="ko-KR" altLang="en-US"/>
              <a:t>사용시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5044440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인공신경망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4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8923" y="2369510"/>
            <a:ext cx="2913198" cy="1340864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3049" y="3727544"/>
            <a:ext cx="2960582" cy="1773347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30335" y="1427886"/>
            <a:ext cx="2904178" cy="827227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1568069" y="5592264"/>
            <a:ext cx="3881083" cy="3644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최적화</a:t>
            </a:r>
            <a:r>
              <a:rPr lang="en-US" altLang="ko-KR"/>
              <a:t>(adam)</a:t>
            </a:r>
            <a:r>
              <a:rPr lang="ko-KR" altLang="en-US"/>
              <a:t>사용시</a:t>
            </a:r>
            <a:endParaRPr lang="ko-KR" altLang="en-US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408979"/>
            <a:ext cx="2991109" cy="883996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2378204"/>
            <a:ext cx="2996909" cy="1310211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39134" y="3769774"/>
            <a:ext cx="3050321" cy="1725765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6096000" y="5578807"/>
            <a:ext cx="3881084" cy="364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최적화</a:t>
            </a:r>
            <a:r>
              <a:rPr lang="en-US" altLang="ko-KR"/>
              <a:t>(</a:t>
            </a:r>
            <a:r>
              <a:rPr lang="ko-KR" altLang="en-US"/>
              <a:t>확률적 경사하강법</a:t>
            </a:r>
            <a:r>
              <a:rPr lang="en-US" altLang="ko-KR"/>
              <a:t>)</a:t>
            </a:r>
            <a:r>
              <a:rPr lang="ko-KR" altLang="en-US"/>
              <a:t>사용시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4596766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분석 목표 및 데이터</a:t>
            </a:r>
            <a:endParaRPr lang="ko-KR" altLang="en-US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221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0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8986" y="3299656"/>
            <a:ext cx="3074898" cy="3250321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84745" y="1369128"/>
            <a:ext cx="7666130" cy="1253981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093919" y="2673124"/>
            <a:ext cx="3549684" cy="559250"/>
          </a:xfrm>
          <a:prstGeom prst="rect">
            <a:avLst/>
          </a:prstGeom>
        </p:spPr>
      </p:pic>
      <p:sp>
        <p:nvSpPr>
          <p:cNvPr id="55" name=""/>
          <p:cNvSpPr/>
          <p:nvPr/>
        </p:nvSpPr>
        <p:spPr>
          <a:xfrm>
            <a:off x="8413276" y="4227489"/>
            <a:ext cx="533115" cy="47388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6" name=""/>
          <p:cNvSpPr txBox="1"/>
          <p:nvPr/>
        </p:nvSpPr>
        <p:spPr>
          <a:xfrm>
            <a:off x="9183329" y="4284355"/>
            <a:ext cx="3137089" cy="3667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데이터 탐색적 분석</a:t>
            </a:r>
            <a:endParaRPr lang="ko-KR" altLang="en-US"/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11331" y="3320007"/>
            <a:ext cx="2617469" cy="25641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5044440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인공신경망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4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7729" y="1833000"/>
            <a:ext cx="4037971" cy="1486028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2834" y="3559093"/>
            <a:ext cx="4092344" cy="1398391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56634" y="1828661"/>
            <a:ext cx="4061762" cy="1600338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34220" y="3686114"/>
            <a:ext cx="4082288" cy="1390770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>
            <a:off x="2861765" y="5151556"/>
            <a:ext cx="606567" cy="40279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5" name=""/>
          <p:cNvSpPr/>
          <p:nvPr/>
        </p:nvSpPr>
        <p:spPr>
          <a:xfrm>
            <a:off x="8042038" y="5180748"/>
            <a:ext cx="606567" cy="40279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6" name=""/>
          <p:cNvSpPr txBox="1"/>
          <p:nvPr/>
        </p:nvSpPr>
        <p:spPr>
          <a:xfrm>
            <a:off x="1705495" y="5677563"/>
            <a:ext cx="2990187" cy="6356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Hidden Layer</a:t>
            </a:r>
            <a:r>
              <a:rPr lang="ko-KR" altLang="en-US"/>
              <a:t>를 </a:t>
            </a:r>
            <a:r>
              <a:rPr lang="en-US" altLang="ko-KR"/>
              <a:t>3</a:t>
            </a:r>
            <a:r>
              <a:rPr lang="ko-KR" altLang="en-US"/>
              <a:t>개로 해서 모델 구축</a:t>
            </a:r>
            <a:endParaRPr lang="ko-KR" altLang="en-US"/>
          </a:p>
        </p:txBody>
      </p:sp>
      <p:sp>
        <p:nvSpPr>
          <p:cNvPr id="47" name=""/>
          <p:cNvSpPr txBox="1"/>
          <p:nvPr/>
        </p:nvSpPr>
        <p:spPr>
          <a:xfrm>
            <a:off x="6814685" y="5649885"/>
            <a:ext cx="2990187" cy="639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Hidden Layer</a:t>
            </a:r>
            <a:r>
              <a:rPr lang="ko-KR" altLang="en-US"/>
              <a:t>를 </a:t>
            </a:r>
            <a:r>
              <a:rPr lang="en-US" altLang="ko-KR"/>
              <a:t>4</a:t>
            </a:r>
            <a:r>
              <a:rPr lang="ko-KR" altLang="en-US"/>
              <a:t>개로 해서 모델 구축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8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 rot="0">
            <a:off x="901698" y="2721114"/>
            <a:ext cx="4133217" cy="1415772"/>
            <a:chOff x="901698" y="2721114"/>
            <a:chExt cx="4133217" cy="1415772"/>
          </a:xfrm>
        </p:grpSpPr>
        <p:sp>
          <p:nvSpPr>
            <p:cNvPr id="2" name="TextBox 1"/>
            <p:cNvSpPr txBox="1"/>
            <p:nvPr/>
          </p:nvSpPr>
          <p:spPr>
            <a:xfrm>
              <a:off x="901700" y="2721114"/>
              <a:ext cx="1713865" cy="7536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>
                  <a:latin typeface="+mj-lt"/>
                </a:rPr>
                <a:t>Part 5</a:t>
              </a:r>
              <a:endParaRPr lang="en-US" altLang="ko-KR" sz="4400">
                <a:latin typeface="+mj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01698" y="3490555"/>
              <a:ext cx="413321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모델 선정 및 예측방법</a:t>
              </a:r>
              <a:endParaRPr lang="ko-KR" altLang="en-US" sz="3600" spc="-3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5101591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 선정 및 예측방법</a:t>
            </a:r>
            <a:endParaRPr lang="ko-KR" altLang="en-US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221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"/>
          <p:cNvGraphicFramePr>
            <a:graphicFrameLocks noGrp="1"/>
          </p:cNvGraphicFramePr>
          <p:nvPr/>
        </p:nvGraphicFramePr>
        <p:xfrm>
          <a:off x="3053213" y="1918584"/>
          <a:ext cx="6085573" cy="2002666"/>
        </p:xfrm>
        <a:graphic>
          <a:graphicData uri="http://schemas.openxmlformats.org/drawingml/2006/table">
            <a:tbl>
              <a:tblPr firstRow="1" bandRow="1">
                <a:tableStyleId>{1F423C0B-24CF-4C3C-8A59-7768EA0501B5}</a:tableStyleId>
              </a:tblPr>
              <a:tblGrid>
                <a:gridCol w="1680345"/>
                <a:gridCol w="4405228"/>
              </a:tblGrid>
              <a:tr h="40875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MSE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40875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선형회귀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376.549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의사결정나무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0.057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40875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앙상블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1736.388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40875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인공신경망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/>
                        <a:t>0.043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7" name=""/>
          <p:cNvSpPr txBox="1"/>
          <p:nvPr/>
        </p:nvSpPr>
        <p:spPr>
          <a:xfrm>
            <a:off x="3065531" y="4123235"/>
            <a:ext cx="6383173" cy="3611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각 모델에서 가장 좋은 성능을 가진 것끼리 비교하였음</a:t>
            </a:r>
            <a:endParaRPr lang="ko-KR" altLang="en-US"/>
          </a:p>
        </p:txBody>
      </p:sp>
      <p:sp>
        <p:nvSpPr>
          <p:cNvPr id="58" name=""/>
          <p:cNvSpPr/>
          <p:nvPr/>
        </p:nvSpPr>
        <p:spPr>
          <a:xfrm>
            <a:off x="5671876" y="4649242"/>
            <a:ext cx="625523" cy="43597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9" name=""/>
          <p:cNvSpPr txBox="1"/>
          <p:nvPr/>
        </p:nvSpPr>
        <p:spPr>
          <a:xfrm>
            <a:off x="4089116" y="5246331"/>
            <a:ext cx="4563471" cy="3667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최종 모델로 인공신경망 모델을 선정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5101591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 선정 및 예측방법</a:t>
            </a:r>
            <a:endParaRPr lang="ko-KR" altLang="en-US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221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5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69304" y="1758874"/>
            <a:ext cx="5674228" cy="2409282"/>
          </a:xfrm>
          <a:prstGeom prst="rect">
            <a:avLst/>
          </a:prstGeom>
        </p:spPr>
      </p:pic>
      <p:sp>
        <p:nvSpPr>
          <p:cNvPr id="53" name=""/>
          <p:cNvSpPr/>
          <p:nvPr/>
        </p:nvSpPr>
        <p:spPr>
          <a:xfrm>
            <a:off x="5451523" y="4220126"/>
            <a:ext cx="644477" cy="63575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4" name=""/>
          <p:cNvSpPr txBox="1"/>
          <p:nvPr/>
        </p:nvSpPr>
        <p:spPr>
          <a:xfrm>
            <a:off x="4186259" y="4826693"/>
            <a:ext cx="3610970" cy="9054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데이터 열들의 값을 알고 있다면 </a:t>
            </a:r>
            <a:endParaRPr lang="ko-KR" altLang="en-US"/>
          </a:p>
          <a:p>
            <a:pPr>
              <a:defRPr/>
            </a:pPr>
            <a:r>
              <a:rPr lang="ko-KR" altLang="en-US"/>
              <a:t>해당지역의 사고수를 예측하여</a:t>
            </a:r>
            <a:endParaRPr lang="ko-KR" altLang="en-US"/>
          </a:p>
          <a:p>
            <a:pPr>
              <a:defRPr/>
            </a:pPr>
            <a:r>
              <a:rPr lang="ko-KR" altLang="en-US"/>
              <a:t>위험도를 알 수 있음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de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0">
            <a:off x="901699" y="2721114"/>
            <a:ext cx="1923416" cy="1415772"/>
            <a:chOff x="901699" y="2721114"/>
            <a:chExt cx="1923416" cy="1415772"/>
          </a:xfrm>
        </p:grpSpPr>
        <p:sp>
          <p:nvSpPr>
            <p:cNvPr id="8" name="TextBox 7"/>
            <p:cNvSpPr txBox="1"/>
            <p:nvPr/>
          </p:nvSpPr>
          <p:spPr>
            <a:xfrm>
              <a:off x="901700" y="2721114"/>
              <a:ext cx="1713865" cy="75360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>
                  <a:latin typeface="+mj-lt"/>
                </a:rPr>
                <a:t>Part 6</a:t>
              </a:r>
              <a:endParaRPr lang="en-US" altLang="ko-KR" sz="4400"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1699" y="3490555"/>
              <a:ext cx="192341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활용 방안</a:t>
              </a:r>
              <a:endParaRPr lang="ko-KR" altLang="en-US" sz="3600" spc="-3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2225041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활용방법</a:t>
            </a:r>
            <a:endParaRPr lang="ko-KR" altLang="en-US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221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6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4998" y="2007661"/>
            <a:ext cx="2649304" cy="2236110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5253" y="2021120"/>
            <a:ext cx="2621494" cy="2237625"/>
          </a:xfrm>
          <a:prstGeom prst="rect">
            <a:avLst/>
          </a:prstGeom>
        </p:spPr>
      </p:pic>
      <p:sp>
        <p:nvSpPr>
          <p:cNvPr id="57" name=""/>
          <p:cNvSpPr txBox="1"/>
          <p:nvPr/>
        </p:nvSpPr>
        <p:spPr>
          <a:xfrm>
            <a:off x="1132100" y="4886183"/>
            <a:ext cx="2549477" cy="3644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어린이 교통안전 캠페인</a:t>
            </a:r>
            <a:endParaRPr lang="ko-KR" altLang="en-US"/>
          </a:p>
        </p:txBody>
      </p:sp>
      <p:sp>
        <p:nvSpPr>
          <p:cNvPr id="58" name=""/>
          <p:cNvSpPr/>
          <p:nvPr/>
        </p:nvSpPr>
        <p:spPr>
          <a:xfrm>
            <a:off x="2188854" y="4459690"/>
            <a:ext cx="459664" cy="30802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1" name=""/>
          <p:cNvSpPr/>
          <p:nvPr/>
        </p:nvSpPr>
        <p:spPr>
          <a:xfrm>
            <a:off x="5866168" y="4460447"/>
            <a:ext cx="459664" cy="30802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2" name=""/>
          <p:cNvSpPr txBox="1"/>
          <p:nvPr/>
        </p:nvSpPr>
        <p:spPr>
          <a:xfrm>
            <a:off x="5034508" y="4900400"/>
            <a:ext cx="2255671" cy="3652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음주 운전 캠페인</a:t>
            </a:r>
            <a:endParaRPr lang="ko-KR" altLang="en-US"/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23630" y="2025460"/>
            <a:ext cx="2583609" cy="2195773"/>
          </a:xfrm>
          <a:prstGeom prst="rect">
            <a:avLst/>
          </a:prstGeom>
        </p:spPr>
      </p:pic>
      <p:sp>
        <p:nvSpPr>
          <p:cNvPr id="65" name=""/>
          <p:cNvSpPr/>
          <p:nvPr/>
        </p:nvSpPr>
        <p:spPr>
          <a:xfrm>
            <a:off x="9454203" y="4461206"/>
            <a:ext cx="459664" cy="30802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66" name=""/>
          <p:cNvSpPr txBox="1"/>
          <p:nvPr/>
        </p:nvSpPr>
        <p:spPr>
          <a:xfrm>
            <a:off x="8666804" y="4867227"/>
            <a:ext cx="2502089" cy="3651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방어운전 습관화</a:t>
            </a:r>
            <a:endParaRPr lang="ko-KR" altLang="en-US"/>
          </a:p>
        </p:txBody>
      </p:sp>
      <p:sp>
        <p:nvSpPr>
          <p:cNvPr id="67" name=""/>
          <p:cNvSpPr/>
          <p:nvPr/>
        </p:nvSpPr>
        <p:spPr>
          <a:xfrm>
            <a:off x="2553742" y="5762862"/>
            <a:ext cx="606566" cy="48335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68" name=""/>
          <p:cNvSpPr txBox="1"/>
          <p:nvPr/>
        </p:nvSpPr>
        <p:spPr>
          <a:xfrm>
            <a:off x="3274041" y="5677564"/>
            <a:ext cx="5406977" cy="69275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/>
              <a:t>교통사고 예측하여 위험도가 높은 지역에</a:t>
            </a:r>
            <a:endParaRPr lang="ko-KR" altLang="en-US" sz="2000"/>
          </a:p>
          <a:p>
            <a:pPr>
              <a:defRPr/>
            </a:pPr>
            <a:r>
              <a:rPr lang="ko-KR" altLang="en-US" sz="2000"/>
              <a:t>캠페인을 지속적으로 개최하고 방어운전 습관화</a:t>
            </a:r>
            <a:endParaRPr lang="ko-KR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4596766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분석 목표 및 데이터</a:t>
            </a:r>
            <a:endParaRPr lang="ko-KR" altLang="en-US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2218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0</a:t>
            </a:r>
            <a:endParaRPr lang="en-US" altLang="ko-KR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5530" y="1788151"/>
            <a:ext cx="3788134" cy="1640848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78839" y="1511657"/>
            <a:ext cx="3452718" cy="2246812"/>
          </a:xfrm>
          <a:prstGeom prst="rect">
            <a:avLst/>
          </a:prstGeom>
        </p:spPr>
      </p:pic>
      <p:sp>
        <p:nvSpPr>
          <p:cNvPr id="46" name=""/>
          <p:cNvSpPr/>
          <p:nvPr/>
        </p:nvSpPr>
        <p:spPr>
          <a:xfrm>
            <a:off x="5681354" y="2260884"/>
            <a:ext cx="568657" cy="606567"/>
          </a:xfrm>
          <a:prstGeom prst="mathPlus">
            <a:avLst>
              <a:gd name="adj1" fmla="val 235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7" name=""/>
          <p:cNvSpPr txBox="1"/>
          <p:nvPr/>
        </p:nvSpPr>
        <p:spPr>
          <a:xfrm>
            <a:off x="2435271" y="3611443"/>
            <a:ext cx="2829069" cy="3590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data set</a:t>
            </a:r>
            <a:endParaRPr lang="en-US" altLang="ko-KR"/>
          </a:p>
        </p:txBody>
      </p:sp>
      <p:sp>
        <p:nvSpPr>
          <p:cNvPr id="48" name=""/>
          <p:cNvSpPr txBox="1"/>
          <p:nvPr/>
        </p:nvSpPr>
        <p:spPr>
          <a:xfrm>
            <a:off x="7358892" y="3962116"/>
            <a:ext cx="2506828" cy="3603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predict model</a:t>
            </a:r>
            <a:endParaRPr lang="en-US" altLang="ko-KR"/>
          </a:p>
        </p:txBody>
      </p:sp>
      <p:sp>
        <p:nvSpPr>
          <p:cNvPr id="49" name=""/>
          <p:cNvSpPr/>
          <p:nvPr/>
        </p:nvSpPr>
        <p:spPr>
          <a:xfrm>
            <a:off x="5415981" y="4516555"/>
            <a:ext cx="1156269" cy="61604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0" name=""/>
          <p:cNvSpPr txBox="1"/>
          <p:nvPr/>
        </p:nvSpPr>
        <p:spPr>
          <a:xfrm>
            <a:off x="3198220" y="5416929"/>
            <a:ext cx="7070299" cy="3914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/>
              <a:t>데이터와 학습모델을 이용하여 교통사고를 예측해보자</a:t>
            </a:r>
            <a:r>
              <a:rPr lang="en-US" altLang="ko-KR" sz="2000" b="1"/>
              <a:t>!</a:t>
            </a:r>
            <a:endParaRPr lang="en-US" altLang="ko-KR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e8e2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 rot="0">
            <a:off x="901699" y="2721114"/>
            <a:ext cx="3771266" cy="1415772"/>
            <a:chOff x="901699" y="2721114"/>
            <a:chExt cx="3771266" cy="1415772"/>
          </a:xfrm>
        </p:grpSpPr>
        <p:sp>
          <p:nvSpPr>
            <p:cNvPr id="2" name="TextBox 1"/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400">
                  <a:latin typeface="+mj-lt"/>
                </a:rPr>
                <a:t>Part 1</a:t>
              </a:r>
              <a:endParaRPr lang="ko-KR" altLang="en-US" sz="4400">
                <a:latin typeface="+mj-lt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01699" y="3490555"/>
              <a:ext cx="3771266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 spc="-300"/>
                <a:t>모델 설명</a:t>
              </a:r>
              <a:r>
                <a:rPr lang="en-US" altLang="ko-KR" sz="3600" spc="-300"/>
                <a:t>(</a:t>
              </a:r>
              <a:r>
                <a:rPr lang="ko-KR" altLang="en-US" sz="3600" spc="-300"/>
                <a:t>선형회귀</a:t>
              </a:r>
              <a:r>
                <a:rPr lang="en-US" altLang="ko-KR" sz="3600" spc="-300"/>
                <a:t>)</a:t>
              </a:r>
              <a:endParaRPr lang="en-US" altLang="ko-KR" sz="3600" spc="-3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45396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선형회귀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1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2400" y="1268314"/>
            <a:ext cx="3477664" cy="3449430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762473" y="5232115"/>
            <a:ext cx="2952276" cy="483358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데이터 불러오기 및</a:t>
            </a:r>
            <a:endParaRPr lang="ko-KR" altLang="en-US"/>
          </a:p>
          <a:p>
            <a:pPr>
              <a:defRPr/>
            </a:pPr>
            <a:r>
              <a:rPr lang="en-US" altLang="ko-KR"/>
              <a:t>train, test data</a:t>
            </a:r>
            <a:r>
              <a:rPr lang="ko-KR" altLang="en-US"/>
              <a:t> 나누기</a:t>
            </a:r>
            <a:endParaRPr lang="ko-KR" altLang="en-US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6567" y="1235429"/>
            <a:ext cx="3638865" cy="1676545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18586" y="2978404"/>
            <a:ext cx="3602814" cy="3518408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83166" y="3130455"/>
            <a:ext cx="1689508" cy="3233067"/>
          </a:xfrm>
          <a:prstGeom prst="rect">
            <a:avLst/>
          </a:prstGeom>
        </p:spPr>
      </p:pic>
      <p:sp>
        <p:nvSpPr>
          <p:cNvPr id="41" name=""/>
          <p:cNvSpPr txBox="1"/>
          <p:nvPr/>
        </p:nvSpPr>
        <p:spPr>
          <a:xfrm>
            <a:off x="8544349" y="1768806"/>
            <a:ext cx="2952276" cy="48335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모델의 결정계수 확인 및</a:t>
            </a:r>
            <a:endParaRPr lang="ko-KR" altLang="en-US"/>
          </a:p>
          <a:p>
            <a:pPr>
              <a:defRPr/>
            </a:pPr>
            <a:r>
              <a:rPr lang="en-US" altLang="ko-KR"/>
              <a:t>VIF</a:t>
            </a:r>
            <a:r>
              <a:rPr lang="ko-KR" altLang="en-US"/>
              <a:t>를 통한 다중공선성 확인</a:t>
            </a:r>
            <a:endParaRPr lang="ko-KR" altLang="en-US"/>
          </a:p>
        </p:txBody>
      </p:sp>
      <p:sp>
        <p:nvSpPr>
          <p:cNvPr id="42" name=""/>
          <p:cNvSpPr/>
          <p:nvPr/>
        </p:nvSpPr>
        <p:spPr>
          <a:xfrm>
            <a:off x="8074451" y="1858086"/>
            <a:ext cx="312762" cy="3933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3" name=""/>
          <p:cNvSpPr/>
          <p:nvPr/>
        </p:nvSpPr>
        <p:spPr>
          <a:xfrm>
            <a:off x="1620197" y="4829317"/>
            <a:ext cx="573395" cy="35541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45396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선형회귀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1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34015" y="1387880"/>
            <a:ext cx="3417588" cy="173202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5012" y="3105825"/>
            <a:ext cx="3459741" cy="3423290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53002" y="3224327"/>
            <a:ext cx="1532549" cy="3304751"/>
          </a:xfrm>
          <a:prstGeom prst="rect">
            <a:avLst/>
          </a:prstGeom>
        </p:spPr>
      </p:pic>
      <p:sp>
        <p:nvSpPr>
          <p:cNvPr id="45" name=""/>
          <p:cNvSpPr txBox="1"/>
          <p:nvPr/>
        </p:nvSpPr>
        <p:spPr>
          <a:xfrm>
            <a:off x="7188294" y="2720548"/>
            <a:ext cx="3914255" cy="1592239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다중 공성선이 높고 유의미 하지 않은 변수들 제거 후 모델 구축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6" name=""/>
          <p:cNvSpPr/>
          <p:nvPr/>
        </p:nvSpPr>
        <p:spPr>
          <a:xfrm rot="5342506">
            <a:off x="8647846" y="3564055"/>
            <a:ext cx="559179" cy="59708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47" name=""/>
          <p:cNvSpPr txBox="1"/>
          <p:nvPr/>
        </p:nvSpPr>
        <p:spPr>
          <a:xfrm>
            <a:off x="7202511" y="4236966"/>
            <a:ext cx="3525672" cy="976194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모델 구출하는 과정에서 필요한</a:t>
            </a:r>
            <a:endParaRPr lang="ko-KR" altLang="en-US"/>
          </a:p>
          <a:p>
            <a:pPr>
              <a:defRPr/>
            </a:pPr>
            <a:r>
              <a:rPr lang="ko-KR" altLang="en-US"/>
              <a:t>변수라 생각하여 제거하지는 않음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45396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선형회귀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1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0205" y="1772036"/>
            <a:ext cx="3093365" cy="4157434"/>
          </a:xfrm>
          <a:prstGeom prst="rect">
            <a:avLst/>
          </a:prstGeom>
        </p:spPr>
      </p:pic>
      <p:pic>
        <p:nvPicPr>
          <p:cNvPr id="4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82281" y="1497039"/>
            <a:ext cx="2522438" cy="1665114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76858" y="3112876"/>
            <a:ext cx="2610076" cy="1703217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29029" y="4832327"/>
            <a:ext cx="2400508" cy="1619390"/>
          </a:xfrm>
          <a:prstGeom prst="rect">
            <a:avLst/>
          </a:prstGeom>
        </p:spPr>
      </p:pic>
      <p:sp>
        <p:nvSpPr>
          <p:cNvPr id="53" name=""/>
          <p:cNvSpPr txBox="1"/>
          <p:nvPr/>
        </p:nvSpPr>
        <p:spPr>
          <a:xfrm>
            <a:off x="6748345" y="3545859"/>
            <a:ext cx="3937947" cy="55917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예측값과 잔차간의 상관관계를 보면</a:t>
            </a:r>
            <a:endParaRPr lang="ko-KR" altLang="en-US"/>
          </a:p>
          <a:p>
            <a:pPr>
              <a:defRPr/>
            </a:pPr>
            <a:r>
              <a:rPr lang="ko-KR" altLang="en-US"/>
              <a:t>잔차가 비교적 균등하게 나옴</a:t>
            </a:r>
            <a:endParaRPr lang="ko-KR" altLang="en-US"/>
          </a:p>
        </p:txBody>
      </p:sp>
      <p:sp>
        <p:nvSpPr>
          <p:cNvPr id="54" name=""/>
          <p:cNvSpPr txBox="1"/>
          <p:nvPr/>
        </p:nvSpPr>
        <p:spPr>
          <a:xfrm>
            <a:off x="6795734" y="5285001"/>
            <a:ext cx="3937947" cy="55917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이상치가 여러곳에서 발견되어 </a:t>
            </a:r>
            <a:endParaRPr lang="ko-KR" altLang="en-US"/>
          </a:p>
          <a:p>
            <a:pPr>
              <a:defRPr/>
            </a:pPr>
            <a:r>
              <a:rPr lang="ko-KR" altLang="en-US"/>
              <a:t>예측오차가 균등하지 못함</a:t>
            </a:r>
            <a:endParaRPr lang="ko-KR" altLang="en-US"/>
          </a:p>
        </p:txBody>
      </p:sp>
      <p:sp>
        <p:nvSpPr>
          <p:cNvPr id="56" name=""/>
          <p:cNvSpPr txBox="1"/>
          <p:nvPr/>
        </p:nvSpPr>
        <p:spPr>
          <a:xfrm>
            <a:off x="6858096" y="2011244"/>
            <a:ext cx="3937947" cy="55917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/>
              <a:t>꼬리부분을 제외하고는 정규성을 </a:t>
            </a:r>
            <a:endParaRPr lang="ko-KR" altLang="en-US"/>
          </a:p>
          <a:p>
            <a:pPr>
              <a:defRPr/>
            </a:pPr>
            <a:r>
              <a:rPr lang="ko-KR" altLang="en-US"/>
              <a:t>띈다고 볼수 있음</a:t>
            </a:r>
            <a:endParaRPr lang="ko-KR" altLang="en-US"/>
          </a:p>
        </p:txBody>
      </p:sp>
      <p:sp>
        <p:nvSpPr>
          <p:cNvPr id="57" name=""/>
          <p:cNvSpPr/>
          <p:nvPr/>
        </p:nvSpPr>
        <p:spPr>
          <a:xfrm>
            <a:off x="6420608" y="2142414"/>
            <a:ext cx="322238" cy="3791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8" name=""/>
          <p:cNvSpPr/>
          <p:nvPr/>
        </p:nvSpPr>
        <p:spPr>
          <a:xfrm>
            <a:off x="6444302" y="3715698"/>
            <a:ext cx="303284" cy="38384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  <p:sp>
        <p:nvSpPr>
          <p:cNvPr id="59" name=""/>
          <p:cNvSpPr/>
          <p:nvPr/>
        </p:nvSpPr>
        <p:spPr>
          <a:xfrm>
            <a:off x="6459277" y="5427165"/>
            <a:ext cx="322238" cy="37910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45396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선형회귀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1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1975" y="1342326"/>
            <a:ext cx="4294242" cy="4713571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53851"/>
            <a:ext cx="4797875" cy="2145783"/>
          </a:xfrm>
          <a:prstGeom prst="rect">
            <a:avLst/>
          </a:prstGeom>
        </p:spPr>
      </p:pic>
      <p:sp>
        <p:nvSpPr>
          <p:cNvPr id="57" name=""/>
          <p:cNvSpPr txBox="1"/>
          <p:nvPr/>
        </p:nvSpPr>
        <p:spPr>
          <a:xfrm>
            <a:off x="6164710" y="4232227"/>
            <a:ext cx="4388134" cy="1464290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모든 변수를 사용하여 모델 구축한 것과</a:t>
            </a:r>
            <a:endParaRPr lang="ko-KR" altLang="en-US"/>
          </a:p>
          <a:p>
            <a:pPr>
              <a:defRPr/>
            </a:pPr>
            <a:r>
              <a:rPr lang="ko-KR" altLang="en-US"/>
              <a:t>모든 변수의 조합을 확인하여 최적의 변수를 사용한 것과 비교했을때 전자의 것의 성능이 더 좋다고 나옴</a:t>
            </a:r>
            <a:endParaRPr lang="en-US" altLang="ko-KR"/>
          </a:p>
        </p:txBody>
      </p:sp>
      <p:sp>
        <p:nvSpPr>
          <p:cNvPr id="58" name=""/>
          <p:cNvSpPr/>
          <p:nvPr/>
        </p:nvSpPr>
        <p:spPr>
          <a:xfrm>
            <a:off x="8003369" y="3696742"/>
            <a:ext cx="530745" cy="37436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76399" y="330199"/>
            <a:ext cx="4539614" cy="75374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 spc="-300">
                <a:solidFill>
                  <a:schemeClr val="accent4"/>
                </a:solidFill>
              </a:rPr>
              <a:t>모델설명</a:t>
            </a:r>
            <a:r>
              <a:rPr lang="en-US" altLang="ko-KR" sz="4400" spc="-300">
                <a:solidFill>
                  <a:schemeClr val="accent4"/>
                </a:solidFill>
              </a:rPr>
              <a:t>(</a:t>
            </a:r>
            <a:r>
              <a:rPr lang="ko-KR" altLang="en-US" sz="4400" spc="-300">
                <a:solidFill>
                  <a:schemeClr val="accent4"/>
                </a:solidFill>
              </a:rPr>
              <a:t>선형회귀</a:t>
            </a:r>
            <a:r>
              <a:rPr lang="en-US" altLang="ko-KR" sz="4400" spc="-300">
                <a:solidFill>
                  <a:schemeClr val="accent4"/>
                </a:solidFill>
              </a:rPr>
              <a:t>)</a:t>
            </a:r>
            <a:endParaRPr lang="en-US" altLang="ko-KR" sz="4400" spc="-30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accent4"/>
                </a:solidFill>
              </a:rPr>
              <a:t>Part 1</a:t>
            </a:r>
            <a:endParaRPr lang="ko-KR" altLang="en-US">
              <a:solidFill>
                <a:schemeClr val="accent4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0708" y="1343443"/>
            <a:ext cx="3013246" cy="4171114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23875" y="1359828"/>
            <a:ext cx="3288108" cy="4138343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06269" y="1356668"/>
            <a:ext cx="3176849" cy="4144664"/>
          </a:xfrm>
          <a:prstGeom prst="rect">
            <a:avLst/>
          </a:prstGeom>
        </p:spPr>
      </p:pic>
      <p:sp>
        <p:nvSpPr>
          <p:cNvPr id="61" name=""/>
          <p:cNvSpPr txBox="1"/>
          <p:nvPr/>
        </p:nvSpPr>
        <p:spPr>
          <a:xfrm>
            <a:off x="1373779" y="5672826"/>
            <a:ext cx="2535261" cy="497574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전진 선택법</a:t>
            </a:r>
            <a:endParaRPr lang="ko-KR" altLang="en-US"/>
          </a:p>
        </p:txBody>
      </p:sp>
      <p:sp>
        <p:nvSpPr>
          <p:cNvPr id="62" name=""/>
          <p:cNvSpPr txBox="1"/>
          <p:nvPr/>
        </p:nvSpPr>
        <p:spPr>
          <a:xfrm>
            <a:off x="4961057" y="5672824"/>
            <a:ext cx="2160895" cy="383843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후진 소거법</a:t>
            </a:r>
            <a:endParaRPr lang="ko-KR" altLang="en-US"/>
          </a:p>
        </p:txBody>
      </p:sp>
      <p:sp>
        <p:nvSpPr>
          <p:cNvPr id="63" name=""/>
          <p:cNvSpPr txBox="1"/>
          <p:nvPr/>
        </p:nvSpPr>
        <p:spPr>
          <a:xfrm>
            <a:off x="8434601" y="5672824"/>
            <a:ext cx="2340970" cy="426492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/>
              <a:t>단계적 선택법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313</ep:Words>
  <ep:PresentationFormat>와이드스크린</ep:PresentationFormat>
  <ep:Paragraphs>95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2021-10-22T06:13:27.000</dcterms:created>
  <dc:creator>Yu Saebyeol</dc:creator>
  <cp:lastModifiedBy>hobin</cp:lastModifiedBy>
  <dcterms:modified xsi:type="dcterms:W3CDTF">2022-06-10T16:33:08.071</dcterms:modified>
  <cp:revision>106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